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1" r:id="rId4"/>
    <p:sldId id="260" r:id="rId5"/>
    <p:sldId id="261" r:id="rId6"/>
    <p:sldId id="271" r:id="rId7"/>
    <p:sldId id="273" r:id="rId8"/>
    <p:sldId id="272" r:id="rId9"/>
    <p:sldId id="274" r:id="rId10"/>
    <p:sldId id="276" r:id="rId11"/>
    <p:sldId id="277" r:id="rId12"/>
    <p:sldId id="284" r:id="rId13"/>
    <p:sldId id="262" r:id="rId14"/>
    <p:sldId id="268" r:id="rId15"/>
    <p:sldId id="263" r:id="rId16"/>
    <p:sldId id="285" r:id="rId17"/>
    <p:sldId id="286" r:id="rId18"/>
    <p:sldId id="270" r:id="rId19"/>
    <p:sldId id="265" r:id="rId20"/>
    <p:sldId id="282" r:id="rId21"/>
    <p:sldId id="283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8" y="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47AA-B644-49FB-B051-87AD5AB877C7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6244-1901-4DDD-A8B1-9130722812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66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64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244-1901-4DDD-A8B1-91307228126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G:\微课堂项目\初中微课堂\初中同步课项目\初中同步微课PPT模板设计\初中同步课PPT模板 效果图\数学封面设计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微课堂项目\初中微课堂\初中同步课项目\初中同步微课PPT模板设计\初中同步课PPT模板 效果图\数学内页设计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图片 4" descr="水印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44" y="714362"/>
            <a:ext cx="8786874" cy="3929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074" name="Picture 2" descr="G:\微课堂项目\初中微课堂\初中同步课项目\初中同步微课PPT模板设计\初中同步课PPT模板 效果图\数学尾页设计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7878" y="1757263"/>
            <a:ext cx="9144000" cy="1102519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轴对称与轴对称图形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l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591" y="1699689"/>
            <a:ext cx="20669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My Documents\八年级数学教学资料\教学资料库\图片资料库\第一章\1-11牌楼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D8"/>
              </a:clrFrom>
              <a:clrTo>
                <a:srgbClr val="FEFE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2584" y="1844253"/>
            <a:ext cx="427831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785800"/>
            <a:ext cx="4724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1563" y="1124039"/>
            <a:ext cx="7029450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把一个图形沿一条直线折叠，如果直线两旁的部分能互相重合，那么这个图形叫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7944" y="1635646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轴对称图形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43608" y="2283718"/>
            <a:ext cx="4608512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．轴对称与轴对称图形的联系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2" y="2688307"/>
            <a:ext cx="88582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642924"/>
            <a:ext cx="3467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1563" y="1225664"/>
            <a:ext cx="7029450" cy="14189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对称点所连线段被对称轴垂直平分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对应线段相等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对应角相等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62"/>
            <a:ext cx="3400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881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97304" y="1929179"/>
            <a:ext cx="351891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500" dirty="0">
                <a:latin typeface="华文行楷" panose="02010800040101010101" pitchFamily="2" charset="-122"/>
                <a:ea typeface="华文行楷" panose="02010800040101010101" pitchFamily="2" charset="-122"/>
              </a:rPr>
              <a:t>能力提升</a:t>
            </a:r>
          </a:p>
        </p:txBody>
      </p:sp>
    </p:spTree>
    <p:extLst>
      <p:ext uri="{BB962C8B-B14F-4D97-AF65-F5344CB8AC3E}">
        <p14:creationId xmlns:p14="http://schemas.microsoft.com/office/powerpoint/2010/main" val="171466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2"/>
          <p:cNvSpPr txBox="1">
            <a:spLocks/>
          </p:cNvSpPr>
          <p:nvPr/>
        </p:nvSpPr>
        <p:spPr>
          <a:xfrm>
            <a:off x="539552" y="699542"/>
            <a:ext cx="7704856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itchFamily="34" charset="0"/>
              <a:buNone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一：识别轴对称图形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Font typeface="Arial" pitchFamily="34" charset="0"/>
              <a:buNone/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 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小明从镜子里看到对面电子钟示数的像如图所示，这时的实际时刻应是（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44208" y="2139702"/>
            <a:ext cx="1728192" cy="1008112"/>
            <a:chOff x="7329" y="4098"/>
            <a:chExt cx="1800" cy="936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7329" y="4098"/>
              <a:ext cx="1800" cy="936"/>
              <a:chOff x="7329" y="4098"/>
              <a:chExt cx="1800" cy="936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7329" y="4098"/>
                <a:ext cx="1800" cy="9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7509" y="4254"/>
                <a:ext cx="1440" cy="6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>
                <a:off x="7749" y="4410"/>
                <a:ext cx="1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7884" y="4410"/>
                <a:ext cx="180" cy="3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0"/>
                  </a:cxn>
                  <a:cxn ang="0">
                    <a:pos x="180" y="156"/>
                  </a:cxn>
                  <a:cxn ang="0">
                    <a:pos x="0" y="156"/>
                  </a:cxn>
                  <a:cxn ang="0">
                    <a:pos x="0" y="312"/>
                  </a:cxn>
                  <a:cxn ang="0">
                    <a:pos x="180" y="312"/>
                  </a:cxn>
                </a:cxnLst>
                <a:rect l="0" t="0" r="r" b="b"/>
                <a:pathLst>
                  <a:path w="180" h="312">
                    <a:moveTo>
                      <a:pt x="0" y="0"/>
                    </a:moveTo>
                    <a:lnTo>
                      <a:pt x="180" y="0"/>
                    </a:lnTo>
                    <a:lnTo>
                      <a:pt x="180" y="156"/>
                    </a:lnTo>
                    <a:lnTo>
                      <a:pt x="0" y="156"/>
                    </a:lnTo>
                    <a:lnTo>
                      <a:pt x="0" y="312"/>
                    </a:lnTo>
                    <a:lnTo>
                      <a:pt x="180" y="3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8379" y="4410"/>
                <a:ext cx="180" cy="3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>
                <a:off x="8709" y="4395"/>
                <a:ext cx="1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10"/>
            <p:cNvGrpSpPr>
              <a:grpSpLocks/>
            </p:cNvGrpSpPr>
            <p:nvPr/>
          </p:nvGrpSpPr>
          <p:grpSpPr bwMode="auto">
            <a:xfrm flipH="1">
              <a:off x="8169" y="4410"/>
              <a:ext cx="105" cy="312"/>
              <a:chOff x="6804" y="5034"/>
              <a:chExt cx="105" cy="468"/>
            </a:xfrm>
          </p:grpSpPr>
          <p:sp>
            <p:nvSpPr>
              <p:cNvPr id="24" name="Oval 11"/>
              <p:cNvSpPr>
                <a:spLocks noChangeArrowheads="1"/>
              </p:cNvSpPr>
              <p:nvPr/>
            </p:nvSpPr>
            <p:spPr bwMode="auto">
              <a:xfrm>
                <a:off x="6804" y="5034"/>
                <a:ext cx="105" cy="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12"/>
              <p:cNvSpPr>
                <a:spLocks noChangeArrowheads="1"/>
              </p:cNvSpPr>
              <p:nvPr/>
            </p:nvSpPr>
            <p:spPr bwMode="auto">
              <a:xfrm>
                <a:off x="6804" y="5346"/>
                <a:ext cx="105" cy="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539552" y="3219822"/>
            <a:ext cx="77768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这种问题有着鲜活的生活背景，其实我们只须从反面透亮一看即可．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959240" y="160916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1" y="4227934"/>
            <a:ext cx="1588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答案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】B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3122"/>
            <a:ext cx="4229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03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39552" y="699542"/>
            <a:ext cx="7704856" cy="144016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二：轴对称的性质应用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如图，把一个长方形纸片沿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EF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折叠后，点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分别落在点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的位置，若∠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EFB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=65°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，则∠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AED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'=</a:t>
            </a:r>
            <a:r>
              <a:rPr lang="en-US" altLang="zh-CN" sz="20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2184414"/>
            <a:ext cx="52470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如图，由折叠，可得到轴对称图形，利用轴对称图形的性质与平行线的性质，解决角的问题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8312" y="160835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50°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11" y="1988046"/>
            <a:ext cx="26289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422198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解析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】</a:t>
            </a: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由于</a:t>
            </a: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∥</a:t>
            </a: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，可得∠</a:t>
            </a: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FEB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=65°</a:t>
            </a: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，由轴对称可得∠</a:t>
            </a: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=65°</a:t>
            </a: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，可求∠</a:t>
            </a:r>
            <a:r>
              <a:rPr lang="en-US" altLang="zh-CN" sz="2000" b="1" i="1" dirty="0">
                <a:latin typeface="Times New Roman" pitchFamily="18" charset="0"/>
                <a:cs typeface="Times New Roman" pitchFamily="18" charset="0"/>
              </a:rPr>
              <a:t>AED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=50°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313590"/>
            <a:ext cx="195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答案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】50°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39552" y="699542"/>
            <a:ext cx="7704856" cy="259228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三：轴对称性质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将正方形纸片两次对折，并剪出一个小圆洞后展开铺平，得到的图形是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3" y="2116546"/>
            <a:ext cx="7879339" cy="104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734272" y="3127430"/>
            <a:ext cx="408620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                B               C               D</a:t>
            </a:r>
            <a:r>
              <a:rPr lang="zh-CN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79712" y="163564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82"/>
            <a:ext cx="8105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780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08504" y="2792030"/>
            <a:ext cx="1663644" cy="16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11560" y="699542"/>
            <a:ext cx="8064896" cy="259228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知识点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四：轴对称图形的性质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 </a:t>
            </a:r>
            <a:r>
              <a:rPr lang="zh-CN" altLang="en-US" sz="2000" b="1" dirty="0"/>
              <a:t>在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4×4</a:t>
            </a:r>
            <a:r>
              <a:rPr lang="zh-CN" altLang="en-US" sz="2000" b="1" dirty="0"/>
              <a:t>的正方形网格中，已将图中的四个小正方形涂上阴影（如图），若再从其余小正方形中任选一个也涂上阴影，使得整个阴影部分组成的图形成轴对称图形．那么符合条件的小正方形共有（      ）个</a:t>
            </a:r>
            <a:r>
              <a:rPr lang="en-US" altLang="zh-CN" sz="2000" b="1" dirty="0"/>
              <a:t>.</a:t>
            </a:r>
            <a:endParaRPr lang="zh-CN" altLang="en-US" sz="2000" b="1" dirty="0"/>
          </a:p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40326" y="200497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663483"/>
            <a:ext cx="80171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点拨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利用轴对称的性质对图形进行操作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76256" y="3251168"/>
            <a:ext cx="3600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631664" y="2859782"/>
            <a:ext cx="360040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640326" y="4011910"/>
            <a:ext cx="360040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71750"/>
            <a:ext cx="58483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56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43808" y="1995686"/>
            <a:ext cx="3531736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500" dirty="0">
                <a:latin typeface="华文行楷" panose="02010800040101010101" pitchFamily="2" charset="-122"/>
                <a:ea typeface="华文行楷" panose="02010800040101010101" pitchFamily="2" charset="-122"/>
              </a:rPr>
              <a:t>指点迷津</a:t>
            </a:r>
            <a:endParaRPr lang="zh-CN" altLang="en-US" sz="6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2007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347614"/>
            <a:ext cx="43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例：（北京）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小明在镜子中看到石英钟内的时间为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，请问实际时间是多少？</a:t>
            </a:r>
          </a:p>
        </p:txBody>
      </p:sp>
      <p:pic>
        <p:nvPicPr>
          <p:cNvPr id="2050" name="Picture 2" descr="C:\Users\Administrator\Desktop\图片\图片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19757"/>
            <a:ext cx="1775448" cy="236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11710"/>
            <a:ext cx="40481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66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43808" y="1901678"/>
            <a:ext cx="351891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500" dirty="0">
                <a:latin typeface="华文行楷" panose="02010800040101010101" pitchFamily="2" charset="-122"/>
                <a:ea typeface="华文行楷" panose="02010800040101010101" pitchFamily="2" charset="-122"/>
              </a:rPr>
              <a:t>课标引路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077810"/>
            <a:ext cx="7776864" cy="164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例：</a:t>
            </a:r>
            <a:r>
              <a:rPr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小仔细观察这样一个数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20111102</a:t>
            </a:r>
            <a:r>
              <a:rPr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，我们会发现它是一个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完美的对称数</a:t>
            </a:r>
            <a:r>
              <a:rPr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：顺着读与逆着读是二十一世纪的同一天 ．你还能找出本世纪内这样完美的对称数吗？请列举一二，用心体会它们有怎样的特点？</a:t>
            </a:r>
          </a:p>
        </p:txBody>
      </p:sp>
      <p:sp>
        <p:nvSpPr>
          <p:cNvPr id="5" name="矩形 4"/>
          <p:cNvSpPr/>
          <p:nvPr/>
        </p:nvSpPr>
        <p:spPr>
          <a:xfrm>
            <a:off x="6502668" y="323240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abccba</a:t>
            </a:r>
            <a:r>
              <a:rPr lang="en-US" altLang="zh-CN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lang="zh-CN" altLang="en-US" sz="20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987824" y="1995686"/>
            <a:ext cx="34547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6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abc</a:t>
            </a:r>
            <a:r>
              <a:rPr lang="en-US" altLang="zh-CN" sz="6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cba</a:t>
            </a:r>
            <a:r>
              <a:rPr lang="en-US" altLang="zh-CN" sz="6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6000" dirty="0"/>
          </a:p>
        </p:txBody>
      </p:sp>
      <p:sp>
        <p:nvSpPr>
          <p:cNvPr id="5" name="虚尾箭头 4"/>
          <p:cNvSpPr/>
          <p:nvPr/>
        </p:nvSpPr>
        <p:spPr>
          <a:xfrm rot="5400000">
            <a:off x="4154355" y="3097033"/>
            <a:ext cx="547258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虚尾箭头 5"/>
          <p:cNvSpPr/>
          <p:nvPr/>
        </p:nvSpPr>
        <p:spPr>
          <a:xfrm rot="5400000">
            <a:off x="4730419" y="3097033"/>
            <a:ext cx="547258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254570" y="3761274"/>
            <a:ext cx="904415" cy="523220"/>
          </a:xfrm>
          <a:prstGeom prst="rect">
            <a:avLst/>
          </a:prstGeom>
          <a:solidFill>
            <a:srgbClr val="FFFF00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虚尾箭头 7"/>
          <p:cNvSpPr/>
          <p:nvPr/>
        </p:nvSpPr>
        <p:spPr>
          <a:xfrm rot="16200000">
            <a:off x="3634843" y="1801263"/>
            <a:ext cx="475250" cy="28803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虚尾箭头 8"/>
          <p:cNvSpPr/>
          <p:nvPr/>
        </p:nvSpPr>
        <p:spPr>
          <a:xfrm rot="16200000">
            <a:off x="5342487" y="1801263"/>
            <a:ext cx="475250" cy="28803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3"/>
          <p:cNvSpPr txBox="1">
            <a:spLocks/>
          </p:cNvSpPr>
          <p:nvPr/>
        </p:nvSpPr>
        <p:spPr>
          <a:xfrm>
            <a:off x="3059832" y="945764"/>
            <a:ext cx="3384376" cy="5232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71332" y="2170614"/>
            <a:ext cx="792088" cy="648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148064" y="2191162"/>
            <a:ext cx="792088" cy="648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1664418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．欣赏现实生活中的轴对称现象和轴对称图案，探索它们的共同特征，发展空间观念；</a:t>
            </a:r>
            <a:endParaRPr lang="zh-CN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．通过具体实例了解轴对称的概念，了解轴对称图形的概念，知道轴对称与轴对称图形的区别与联系；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endParaRPr lang="zh-CN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99592" y="1539245"/>
            <a:ext cx="7272808" cy="2616681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剪去同侧角的矩形 2"/>
          <p:cNvSpPr/>
          <p:nvPr/>
        </p:nvSpPr>
        <p:spPr>
          <a:xfrm>
            <a:off x="3347864" y="1059582"/>
            <a:ext cx="2376264" cy="479663"/>
          </a:xfrm>
          <a:prstGeom prst="snip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学习目标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71882"/>
            <a:ext cx="628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15816" y="1923678"/>
            <a:ext cx="351891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500" dirty="0">
                <a:latin typeface="华文行楷" panose="02010800040101010101" pitchFamily="2" charset="-122"/>
                <a:ea typeface="华文行楷" panose="02010800040101010101" pitchFamily="2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171466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ocuments\八年级数学教学资料\教学资料库\图片资料库\第一章\1-04国旗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067694"/>
            <a:ext cx="396112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My Documents\八年级数学教学资料\教学资料库\图片资料库\第一章\1-05铁门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067694"/>
            <a:ext cx="4109265" cy="171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83568" y="854603"/>
            <a:ext cx="162736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 cap="all" dirty="0">
                <a:ln w="9000" cmpd="sng">
                  <a:noFill/>
                  <a:prstDash val="solid"/>
                </a:ln>
                <a:effectLst/>
                <a:latin typeface="Times New Roman" pitchFamily="18" charset="0"/>
                <a:ea typeface="宋体" pitchFamily="2" charset="-122"/>
              </a:rPr>
              <a:t>图片欣赏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373660" y="1635646"/>
            <a:ext cx="25400" cy="244827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6613624" y="1635646"/>
            <a:ext cx="12700" cy="244827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6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11F0D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060" y="687676"/>
            <a:ext cx="7093368" cy="396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/>
          <p:nvPr/>
        </p:nvCxnSpPr>
        <p:spPr>
          <a:xfrm flipH="1" flipV="1">
            <a:off x="683568" y="2719958"/>
            <a:ext cx="7920880" cy="7200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ocuments\八年级数学教学资料\教学资料库\图片资料库\第一章\1-06墨痕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236315"/>
            <a:ext cx="5785849" cy="335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3131840" y="680378"/>
            <a:ext cx="2884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800" b="1" dirty="0">
                <a:latin typeface="宋体" charset="-122"/>
              </a:rPr>
              <a:t>一滴墨水</a:t>
            </a:r>
            <a:endParaRPr kumimoji="1" lang="zh-CN" altLang="en-US" sz="2800" dirty="0">
              <a:latin typeface="宋体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644008" y="1313706"/>
            <a:ext cx="12700" cy="316835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Documents\八年级数学教学资料\教学资料库\图片资料库\第一章\1-08墨痕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275606"/>
            <a:ext cx="5663363" cy="328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3208717" y="699542"/>
            <a:ext cx="28034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800" b="1" dirty="0">
                <a:latin typeface="宋体" charset="-122"/>
              </a:rPr>
              <a:t>重新展开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5576" y="1390971"/>
            <a:ext cx="7593583" cy="12926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  <a:defRPr/>
            </a:pP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把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一个图形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沿着某一条直线折叠，如果它能够与另一个图形</a:t>
            </a:r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，那么就称这两个图形成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轴对称．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这条直线就叫做</a:t>
            </a:r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_______. 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两个图形中的对应点叫做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对称点</a:t>
            </a:r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99592" y="1825248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重合</a:t>
            </a:r>
            <a:endParaRPr kumimoji="1"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189514" y="1815734"/>
            <a:ext cx="119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对称轴</a:t>
            </a:r>
            <a:endParaRPr kumimoji="1"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5576" y="3335962"/>
            <a:ext cx="478559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ABC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kumimoji="1" lang="zh-CN" altLang="en-US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DEF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关于直线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MN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对称，直线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MN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对称轴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，点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与点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、点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与点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、点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与点</a:t>
            </a:r>
            <a:r>
              <a:rPr kumimoji="1"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都是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对称点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1"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9552" y="2859782"/>
            <a:ext cx="3744416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．与轴对称相关的概念</a:t>
            </a:r>
          </a:p>
        </p:txBody>
      </p:sp>
      <p:pic>
        <p:nvPicPr>
          <p:cNvPr id="11" name="Picture 2" descr="C:\Users\Administrator\Desktop\图片\图片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34" y="2479143"/>
            <a:ext cx="251802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928676"/>
            <a:ext cx="2771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全屏显示(16:9)</PresentationFormat>
  <Paragraphs>66</Paragraphs>
  <Slides>21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黑体</vt:lpstr>
      <vt:lpstr>华文行楷</vt:lpstr>
      <vt:lpstr>华文新魏</vt:lpstr>
      <vt:lpstr>宋体</vt:lpstr>
      <vt:lpstr>Arial</vt:lpstr>
      <vt:lpstr>Calibri</vt:lpstr>
      <vt:lpstr>Times New Roman</vt:lpstr>
      <vt:lpstr>Office 主题</vt:lpstr>
      <vt:lpstr>轴对称与轴对称图形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2abc cba2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2016-05-08T16:08:21Z</dcterms:created>
  <dcterms:modified xsi:type="dcterms:W3CDTF">2016-07-27T02:16:25Z</dcterms:modified>
</cp:coreProperties>
</file>